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25"/>
  </p:notesMasterIdLst>
  <p:sldIdLst>
    <p:sldId id="303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3" r:id="rId13"/>
    <p:sldId id="312" r:id="rId14"/>
    <p:sldId id="287" r:id="rId15"/>
    <p:sldId id="292" r:id="rId16"/>
    <p:sldId id="293" r:id="rId17"/>
    <p:sldId id="294" r:id="rId18"/>
    <p:sldId id="298" r:id="rId19"/>
    <p:sldId id="295" r:id="rId20"/>
    <p:sldId id="299" r:id="rId21"/>
    <p:sldId id="297" r:id="rId22"/>
    <p:sldId id="300" r:id="rId23"/>
    <p:sldId id="272" r:id="rId24"/>
  </p:sldIdLst>
  <p:sldSz cx="9144000" cy="5148263"/>
  <p:notesSz cx="9144000" cy="51482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4B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4660"/>
  </p:normalViewPr>
  <p:slideViewPr>
    <p:cSldViewPr>
      <p:cViewPr>
        <p:scale>
          <a:sx n="110" d="100"/>
          <a:sy n="110" d="100"/>
        </p:scale>
        <p:origin x="-156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ED29-ED99-4D65-84A4-07335147ACD6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7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2AE1-8358-4BAB-89AD-05A2A23EB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12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2AE1-8358-4BAB-89AD-05A2A23EBE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36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hart Placeholder 4"/>
          <p:cNvSpPr>
            <a:spLocks noGrp="1"/>
          </p:cNvSpPr>
          <p:nvPr>
            <p:ph type="chart" sz="quarter" idx="17"/>
          </p:nvPr>
        </p:nvSpPr>
        <p:spPr bwMode="auto"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5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27584" y="2122486"/>
            <a:ext cx="7344816" cy="1387749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ru-RU" sz="1800" dirty="0" smtClean="0">
                <a:solidFill>
                  <a:schemeClr val="tx1"/>
                </a:solidFill>
                <a:cs typeface="Arial"/>
              </a:rPr>
            </a:br>
            <a:r>
              <a:rPr lang="ru-RU" sz="1800" dirty="0" smtClean="0">
                <a:solidFill>
                  <a:schemeClr val="tx1"/>
                </a:solidFill>
                <a:cs typeface="Arial"/>
              </a:rPr>
              <a:t>Проект </a:t>
            </a:r>
            <a:r>
              <a:rPr lang="ru-RU" sz="1800" dirty="0" smtClean="0">
                <a:solidFill>
                  <a:schemeClr val="tx1"/>
                </a:solidFill>
              </a:rPr>
              <a:t>«Увеличение доли записей на прием врачу, совершенных гражданами дистанционно</a:t>
            </a:r>
            <a:r>
              <a:rPr lang="ru-RU" sz="1800" dirty="0" smtClean="0">
                <a:solidFill>
                  <a:schemeClr val="tx1"/>
                </a:solidFill>
                <a:cs typeface="Arial"/>
              </a:rPr>
              <a:t>».</a:t>
            </a:r>
            <a:br>
              <a:rPr lang="ru-RU" sz="1800" dirty="0" smtClean="0">
                <a:solidFill>
                  <a:schemeClr val="tx1"/>
                </a:solidFill>
                <a:cs typeface="Arial"/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ГБУ РО </a:t>
            </a:r>
            <a:r>
              <a:rPr lang="ru-RU" sz="1800" dirty="0">
                <a:solidFill>
                  <a:schemeClr val="tx1"/>
                </a:solidFill>
              </a:rPr>
              <a:t>"Детская городская поликлиника № </a:t>
            </a:r>
            <a:r>
              <a:rPr lang="ru-RU" sz="1800" dirty="0" smtClean="0">
                <a:solidFill>
                  <a:schemeClr val="tx1"/>
                </a:solidFill>
              </a:rPr>
              <a:t>1»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г. Ростове-на-Дону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6" name="TextBox 2"/>
          <p:cNvSpPr txBox="1"/>
          <p:nvPr/>
        </p:nvSpPr>
        <p:spPr bwMode="auto">
          <a:xfrm>
            <a:off x="259928" y="471160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100" b="1" dirty="0" smtClean="0"/>
              <a:t>01</a:t>
            </a:r>
            <a:r>
              <a:rPr lang="ru-RU" sz="1100" b="1" dirty="0" smtClean="0">
                <a:solidFill>
                  <a:schemeClr val="tx1"/>
                </a:solidFill>
              </a:rPr>
              <a:t>.03.2023</a:t>
            </a:r>
            <a:endParaRPr sz="1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024" y="197867"/>
            <a:ext cx="471835" cy="57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71723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Карта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целевого состояния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142083"/>
            <a:ext cx="2232248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ВПП – 9 дней</a:t>
            </a:r>
          </a:p>
          <a:p>
            <a:r>
              <a:rPr lang="ru-RU" sz="11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Количество посещений – 2 </a:t>
            </a:r>
            <a:endParaRPr lang="ru-RU" sz="11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788024" y="701923"/>
            <a:ext cx="288032" cy="3312368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982" t="17323" r="50000" b="14078"/>
          <a:stretch>
            <a:fillRect/>
          </a:stretch>
        </p:blipFill>
        <p:spPr bwMode="auto">
          <a:xfrm>
            <a:off x="395536" y="701923"/>
            <a:ext cx="4276231" cy="33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48064" y="2646139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j-lt"/>
                <a:cs typeface="Times New Roman" panose="02020603050405020304" pitchFamily="18" charset="0"/>
              </a:rPr>
              <a:t>На первичном приеме врач записываем пациента на обследования и на повторный прием</a:t>
            </a:r>
            <a:endParaRPr lang="ru-RU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0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55815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Разработали план мероприятий. </a:t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133971"/>
            <a:ext cx="4176464" cy="1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rtl="0" eaLnBrk="0" fontAlgn="base" hangingPunct="0">
              <a:spcBef>
                <a:spcPct val="0"/>
              </a:spcBef>
              <a:spcAft>
                <a:spcPct val="0"/>
              </a:spcAft>
              <a:defRPr sz="1599" b="1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latin typeface="+mn-lt"/>
              </a:rPr>
              <a:t>Основные </a:t>
            </a:r>
            <a:r>
              <a:rPr lang="ru-RU" sz="1400" dirty="0" smtClean="0">
                <a:latin typeface="+mn-lt"/>
              </a:rPr>
              <a:t>направления </a:t>
            </a:r>
            <a:r>
              <a:rPr lang="ru-RU" sz="1400" dirty="0">
                <a:latin typeface="+mn-lt"/>
              </a:rPr>
              <a:t>ПМ</a:t>
            </a:r>
            <a:r>
              <a:rPr lang="en-US" sz="1400" dirty="0" smtClean="0">
                <a:latin typeface="+mn-lt"/>
              </a:rPr>
              <a:t>:</a:t>
            </a:r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374331"/>
            <a:ext cx="4320480" cy="3384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ru-RU" sz="1600" b="1" dirty="0">
                <a:latin typeface="+mn-lt"/>
              </a:rPr>
              <a:t>% реализации ПМ (на </a:t>
            </a:r>
            <a:r>
              <a:rPr lang="ru-RU" sz="1600" b="1" dirty="0" smtClean="0">
                <a:latin typeface="+mn-lt"/>
              </a:rPr>
              <a:t>01.03.2023) = 100%</a:t>
            </a:r>
            <a:endParaRPr lang="ru-RU" sz="1600" b="1" dirty="0">
              <a:latin typeface="+mn-lt"/>
            </a:endParaRP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sp>
        <p:nvSpPr>
          <p:cNvPr id="21506" name="AutoShape 2" descr="IMG_66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MG_66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Users\Зам по ОМР\Desktop\БЕРЕЖЛИВАЯ\УВЕЛИЧЕНИЕ ЗАПИСИ НА ПРИЕМ\фото плана мероприят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01923"/>
            <a:ext cx="2564993" cy="4014291"/>
          </a:xfrm>
          <a:prstGeom prst="rect">
            <a:avLst/>
          </a:prstGeom>
          <a:noFill/>
          <a:ln w="12700">
            <a:solidFill>
              <a:srgbClr val="00B4B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203848" y="1205979"/>
            <a:ext cx="5616624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Передать функцию записи медицинским специалистам во время приема на обследование, консультацию узких специалистов, повторный прием;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Установить приоритет записи «ВРАЧ-ВРАЧ»,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Внедрить в работу приложения "Информационная система управления вызовами на дом",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Увеличить долю записей на первичный прием пациентами через </a:t>
            </a:r>
            <a:r>
              <a:rPr lang="ru-RU" sz="1100" dirty="0" err="1" smtClean="0"/>
              <a:t>Госсуслуги</a:t>
            </a:r>
            <a:r>
              <a:rPr lang="ru-RU" sz="1100" dirty="0" smtClean="0"/>
              <a:t>,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Реорганизовать работу с целью увеличения доступности удаленного доступа к медицинским документам: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/>
              <a:t>	открыть «Кабинет выдачи справок» по предварительной записи,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/>
              <a:t>	обеспечить интеграцию  в МИС СЭМД всех видов справок,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Перенаправить поток пациентов с целью записи от регистратуры к </a:t>
            </a:r>
            <a:r>
              <a:rPr lang="ru-RU" sz="1100" dirty="0" err="1" smtClean="0"/>
              <a:t>инфомату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9550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41883"/>
            <a:ext cx="6561138" cy="330200"/>
          </a:xfrm>
        </p:spPr>
        <p:txBody>
          <a:bodyPr/>
          <a:lstStyle/>
          <a:p>
            <a:r>
              <a:rPr lang="ru-RU" sz="1600" dirty="0" smtClean="0">
                <a:solidFill>
                  <a:srgbClr val="212121"/>
                </a:solidFill>
                <a:latin typeface="+mn-lt"/>
                <a:cs typeface="Times New Roman" panose="02020603050405020304" pitchFamily="18" charset="0"/>
              </a:rPr>
              <a:t>Разработали алгоритмы записи</a:t>
            </a:r>
            <a:br>
              <a:rPr lang="ru-RU" sz="1600" dirty="0" smtClean="0">
                <a:solidFill>
                  <a:srgbClr val="21212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212121"/>
                </a:solidFill>
                <a:latin typeface="+mn-lt"/>
                <a:cs typeface="Times New Roman" panose="02020603050405020304" pitchFamily="18" charset="0"/>
              </a:rPr>
              <a:t>для медицинских специалистов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317651"/>
            <a:ext cx="3024336" cy="8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21212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14291"/>
            <a:ext cx="81369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Передали функцию записи медицинским специалистам во время приема;</a:t>
            </a: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ea typeface="+mj-ea"/>
                <a:cs typeface="Times New Roman" panose="02020603050405020304" pitchFamily="18" charset="0"/>
              </a:rPr>
              <a:t>Реорганизовали права доступа к записи медицинским специалистам;</a:t>
            </a:r>
            <a:endParaRPr lang="ru-RU" sz="1100" dirty="0">
              <a:ea typeface="+mj-ea"/>
              <a:cs typeface="Times New Roman" panose="02020603050405020304" pitchFamily="18" charset="0"/>
            </a:endParaRPr>
          </a:p>
          <a:p>
            <a:pPr marL="285750" indent="-28575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a typeface="+mj-ea"/>
                <a:cs typeface="Times New Roman" panose="02020603050405020304" pitchFamily="18" charset="0"/>
              </a:rPr>
              <a:t>Провели обучение всех задействованных в процессе специалистов </a:t>
            </a:r>
            <a:r>
              <a:rPr lang="ru-RU" sz="1100" dirty="0" smtClean="0">
                <a:ea typeface="+mj-ea"/>
                <a:cs typeface="Times New Roman" panose="02020603050405020304" pitchFamily="18" charset="0"/>
              </a:rPr>
              <a:t>поликлиники;</a:t>
            </a:r>
          </a:p>
        </p:txBody>
      </p:sp>
      <p:pic>
        <p:nvPicPr>
          <p:cNvPr id="6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8069" t="15223" r="50982" b="33678"/>
          <a:stretch>
            <a:fillRect/>
          </a:stretch>
        </p:blipFill>
        <p:spPr bwMode="auto">
          <a:xfrm>
            <a:off x="323528" y="917946"/>
            <a:ext cx="4248472" cy="2982101"/>
          </a:xfrm>
          <a:prstGeom prst="rect">
            <a:avLst/>
          </a:prstGeom>
          <a:noFill/>
          <a:ln w="12700">
            <a:solidFill>
              <a:srgbClr val="00B4B0"/>
            </a:solidFill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9250" t="17323" r="52163" b="30177"/>
          <a:stretch>
            <a:fillRect/>
          </a:stretch>
        </p:blipFill>
        <p:spPr bwMode="auto">
          <a:xfrm>
            <a:off x="4860032" y="917947"/>
            <a:ext cx="3888432" cy="2975842"/>
          </a:xfrm>
          <a:prstGeom prst="rect">
            <a:avLst/>
          </a:prstGeom>
          <a:noFill/>
          <a:ln w="12700">
            <a:solidFill>
              <a:srgbClr val="00B4B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Установили приоритет записи врача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998067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Изменили порядок записи на прием и обследования: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запись формируется ежедневно на две недели вперед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1-я неделя открыта для всех способов записи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2-я неделя доступна по системе «ВРАЧ-ВРАЧ»</a:t>
            </a:r>
            <a:endParaRPr lang="ru-RU" sz="11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8433" name="Picture 1" descr="C:\Users\Зам по ОМР\Desktop\БЕРЕЖЛИВАЯ\УВЕЛИЧЕНИЕ ЗАПИСИ НА ПРИЕМ\фото приоритет врач-врач.jpg"/>
          <p:cNvPicPr>
            <a:picLocks noChangeAspect="1" noChangeArrowheads="1"/>
          </p:cNvPicPr>
          <p:nvPr/>
        </p:nvPicPr>
        <p:blipFill>
          <a:blip r:embed="rId3" cstate="print"/>
          <a:srcRect l="6154" t="6154" r="4611"/>
          <a:stretch>
            <a:fillRect/>
          </a:stretch>
        </p:blipFill>
        <p:spPr bwMode="auto">
          <a:xfrm>
            <a:off x="539552" y="1061963"/>
            <a:ext cx="4176464" cy="329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Внедрили в работу приложение "Информационная </a:t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система управления вызовами на дом"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17947"/>
            <a:ext cx="4248472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Функция записи на повторный прием в поликлинику передана от пациента специалисту </a:t>
            </a:r>
            <a:r>
              <a:rPr lang="ru-RU" sz="1100" dirty="0" err="1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колл-центра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Функция консультаций по вопросам немедицинского характера передана от участкового врача на вызове специалистам </a:t>
            </a:r>
            <a:r>
              <a:rPr lang="ru-RU" sz="1100" dirty="0" err="1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коллцентра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Оперативная передача вызова на дом врачу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Отслеживание в реальном времени процесса обработки вызовов на дом и контроль за выполнением все вызовов во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время;</a:t>
            </a:r>
            <a:endParaRPr lang="ru-RU" sz="1100" dirty="0" smtClean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Оптимизация распределения вызовов на дом за счёт </a:t>
            </a:r>
            <a:r>
              <a:rPr lang="ru-RU" sz="1100" dirty="0" err="1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гео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позиционирования вызовов на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дом;</a:t>
            </a:r>
            <a:endParaRPr lang="ru-RU" sz="1100" dirty="0" smtClean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Статистические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отчёты об обслуживании вызовов на дом всем учреждением и конкретным врачом</a:t>
            </a:r>
            <a:endParaRPr lang="ru-RU" sz="11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107"/>
          <a:stretch>
            <a:fillRect/>
          </a:stretch>
        </p:blipFill>
        <p:spPr bwMode="auto">
          <a:xfrm>
            <a:off x="539552" y="917947"/>
            <a:ext cx="376039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2600" t="77292" r="24801" b="16408"/>
          <a:stretch>
            <a:fillRect/>
          </a:stretch>
        </p:blipFill>
        <p:spPr bwMode="auto">
          <a:xfrm>
            <a:off x="539552" y="4590355"/>
            <a:ext cx="1080120" cy="30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16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Организовали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работу кабинета выдачи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справок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214091"/>
            <a:ext cx="4896544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cs typeface="Times New Roman" pitchFamily="18" charset="0"/>
              </a:rPr>
              <a:t> Созданы функциональные возможности удаленного доступа получения медицинских документов (справок) удаленно </a:t>
            </a:r>
            <a:r>
              <a:rPr lang="ru-RU" sz="1100" dirty="0" smtClean="0">
                <a:cs typeface="Times New Roman" pitchFamily="18" charset="0"/>
              </a:rPr>
              <a:t>п</a:t>
            </a:r>
            <a:r>
              <a:rPr lang="ru-RU" sz="1100" dirty="0" smtClean="0">
                <a:cs typeface="Times New Roman" pitchFamily="18" charset="0"/>
              </a:rPr>
              <a:t>осредством портала </a:t>
            </a:r>
            <a:r>
              <a:rPr lang="ru-RU" sz="1100" dirty="0" err="1" smtClean="0">
                <a:cs typeface="Times New Roman" pitchFamily="18" charset="0"/>
              </a:rPr>
              <a:t>Госуслуг</a:t>
            </a:r>
            <a:endParaRPr lang="ru-RU" sz="11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cs typeface="Times New Roman" pitchFamily="18" charset="0"/>
              </a:rPr>
              <a:t> Организован поток пациентов с целью получения справок (выписок) по предварительной записи</a:t>
            </a:r>
            <a:endParaRPr lang="ru-RU" sz="1100" dirty="0" smtClean="0">
              <a:cs typeface="Times New Roman" pitchFamily="18" charset="0"/>
            </a:endParaRPr>
          </a:p>
        </p:txBody>
      </p:sp>
      <p:pic>
        <p:nvPicPr>
          <p:cNvPr id="6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338" t="13823" r="50982" b="6378"/>
          <a:stretch>
            <a:fillRect/>
          </a:stretch>
        </p:blipFill>
        <p:spPr bwMode="auto">
          <a:xfrm>
            <a:off x="539552" y="701923"/>
            <a:ext cx="3096344" cy="4252810"/>
          </a:xfrm>
          <a:prstGeom prst="rect">
            <a:avLst/>
          </a:prstGeom>
          <a:noFill/>
          <a:ln w="19050">
            <a:solidFill>
              <a:srgbClr val="00B4B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06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Организована запись на прием к врачу через инфомат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214091"/>
            <a:ext cx="52565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 smtClean="0"/>
              <a:t>Перенаправлен </a:t>
            </a:r>
            <a:r>
              <a:rPr lang="ru-RU" sz="1100" dirty="0" smtClean="0"/>
              <a:t>поток пациентов </a:t>
            </a:r>
            <a:r>
              <a:rPr lang="ru-RU" sz="1100" dirty="0" smtClean="0"/>
              <a:t>от регистратуры;</a:t>
            </a:r>
            <a:endParaRPr lang="ru-RU" sz="1100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cs typeface="Times New Roman" panose="02020603050405020304" pitchFamily="18" charset="0"/>
              </a:rPr>
              <a:t>Запись возможна </a:t>
            </a:r>
            <a:r>
              <a:rPr lang="ru-RU" sz="1100" dirty="0" smtClean="0">
                <a:cs typeface="Times New Roman" panose="02020603050405020304" pitchFamily="18" charset="0"/>
              </a:rPr>
              <a:t>как при наличии медицинского полюса (бумажного или пластикового), так и без документов, посредством сервиса «Биометрия»</a:t>
            </a:r>
            <a:endParaRPr lang="ru-RU" sz="1100" dirty="0" smtClean="0"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9875"/>
            <a:ext cx="412855" cy="504056"/>
          </a:xfrm>
          <a:prstGeom prst="rect">
            <a:avLst/>
          </a:prstGeom>
          <a:noFill/>
        </p:spPr>
      </p:pic>
      <p:pic>
        <p:nvPicPr>
          <p:cNvPr id="2050" name="Picture 2" descr="C:\Users\Зам по ОМР\Desktop\ФОТО\визит по эффективному региону 30.03.2023\03db10ec-8a56-4432-963c-c24b1f309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9955"/>
            <a:ext cx="233904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6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336506" cy="55815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Провели доклад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об итоговых результатах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проекта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заместителю губернатора РО, </a:t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министру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здравоохранения РО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руководству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Госкорпорации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Росатом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Зам по ОМР\Desktop\ФОТО\визит по эффективному региону 30.03.2023\917e39b7-6a5f-4177-93f7-c12cf721e342.jpg"/>
          <p:cNvPicPr>
            <a:picLocks noChangeAspect="1" noChangeArrowheads="1"/>
          </p:cNvPicPr>
          <p:nvPr/>
        </p:nvPicPr>
        <p:blipFill>
          <a:blip r:embed="rId2" cstate="print"/>
          <a:srcRect t="22026" b="22026"/>
          <a:stretch>
            <a:fillRect/>
          </a:stretch>
        </p:blipFill>
        <p:spPr bwMode="auto">
          <a:xfrm>
            <a:off x="539552" y="1854051"/>
            <a:ext cx="3861197" cy="2880320"/>
          </a:xfrm>
          <a:prstGeom prst="rect">
            <a:avLst/>
          </a:prstGeom>
          <a:noFill/>
        </p:spPr>
      </p:pic>
      <p:pic>
        <p:nvPicPr>
          <p:cNvPr id="3075" name="Picture 3" descr="C:\Users\Зам по ОМР\Desktop\ФОТО\визит по эффективному региону 30.03.2023\fcd07a3c-f708-4474-9e51-529c09195faf.jpg"/>
          <p:cNvPicPr>
            <a:picLocks noChangeAspect="1" noChangeArrowheads="1"/>
          </p:cNvPicPr>
          <p:nvPr/>
        </p:nvPicPr>
        <p:blipFill>
          <a:blip r:embed="rId3" cstate="print"/>
          <a:srcRect t="13634"/>
          <a:stretch>
            <a:fillRect/>
          </a:stretch>
        </p:blipFill>
        <p:spPr bwMode="auto">
          <a:xfrm>
            <a:off x="4572000" y="1854051"/>
            <a:ext cx="4446695" cy="2880320"/>
          </a:xfrm>
          <a:prstGeom prst="rect">
            <a:avLst/>
          </a:prstGeom>
          <a:noFill/>
        </p:spPr>
      </p:pic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2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13891"/>
            <a:ext cx="6777360" cy="3302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Выполнили целевой показатель правительства РО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582243"/>
            <a:ext cx="7776864" cy="6480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 algn="ctr" rtl="0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Доля записи на прием к врачу, совершенных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гражданами дистанционно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увеличилась с 54,1% в 2022 году до 74,5% в 2023 году</a:t>
            </a:r>
          </a:p>
        </p:txBody>
      </p:sp>
      <p:pic>
        <p:nvPicPr>
          <p:cNvPr id="11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5200" t="48592" r="33857" b="17808"/>
          <a:stretch>
            <a:fillRect/>
          </a:stretch>
        </p:blipFill>
        <p:spPr bwMode="auto">
          <a:xfrm>
            <a:off x="5076056" y="1133971"/>
            <a:ext cx="3816424" cy="2331050"/>
          </a:xfrm>
          <a:prstGeom prst="rect">
            <a:avLst/>
          </a:prstGeom>
          <a:noFill/>
          <a:ln w="19050">
            <a:solidFill>
              <a:srgbClr val="00B4B0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32281" t="19193" r="33463" b="45108"/>
          <a:stretch>
            <a:fillRect/>
          </a:stretch>
        </p:blipFill>
        <p:spPr bwMode="auto">
          <a:xfrm>
            <a:off x="395536" y="773930"/>
            <a:ext cx="4608512" cy="2701541"/>
          </a:xfrm>
          <a:prstGeom prst="rect">
            <a:avLst/>
          </a:prstGeom>
          <a:noFill/>
          <a:ln w="19050">
            <a:solidFill>
              <a:srgbClr val="00B4B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9592" y="4302323"/>
            <a:ext cx="7776864" cy="6480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 algn="ctr" rtl="0"/>
            <a:r>
              <a:rPr lang="ru-RU" sz="1400" b="1" dirty="0" smtClean="0"/>
              <a:t>Количество обращений пациентов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регистратуру  в неделю </a:t>
            </a:r>
          </a:p>
          <a:p>
            <a:pPr marL="171450" lvl="1" algn="ctr" rtl="0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снизилось с 1069  в 2022 году до 690 в 2023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13022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13891"/>
            <a:ext cx="6561138" cy="3302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Сократили сроки предоставления медицинской услуги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9875"/>
            <a:ext cx="412855" cy="504056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1375" t="34123" r="2945" b="13378"/>
          <a:stretch>
            <a:fillRect/>
          </a:stretch>
        </p:blipFill>
        <p:spPr bwMode="auto">
          <a:xfrm>
            <a:off x="467544" y="989955"/>
            <a:ext cx="8389440" cy="25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3870275"/>
            <a:ext cx="7776864" cy="6480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99">
                <a:solidFill>
                  <a:srgbClr val="21212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71450" lvl="1" algn="ctr" rtl="0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получения медицинской услуги от первичного обращения до получения окончательного диагноза и рекомендаций сократился с 23 до 7 дней</a:t>
            </a:r>
          </a:p>
        </p:txBody>
      </p:sp>
    </p:spTree>
    <p:extLst>
      <p:ext uri="{BB962C8B-B14F-4D97-AF65-F5344CB8AC3E}">
        <p14:creationId xmlns="" xmlns:p14="http://schemas.microsoft.com/office/powerpoint/2010/main" val="1467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13891"/>
            <a:ext cx="6552530" cy="270124"/>
          </a:xfrm>
        </p:spPr>
        <p:txBody>
          <a:bodyPr lIns="0" tIns="0" rIns="0" bIns="0"/>
          <a:lstStyle/>
          <a:p>
            <a:r>
              <a:rPr lang="ru-RU" sz="1600" dirty="0" smtClean="0"/>
              <a:t>Общая информация об учреждении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2326" y="1112898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>
                <a:cs typeface="Times New Roman" panose="02020603050405020304" pitchFamily="18" charset="0"/>
              </a:rPr>
              <a:t>Главный врач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r="4688"/>
          <a:stretch>
            <a:fillRect/>
          </a:stretch>
        </p:blipFill>
        <p:spPr bwMode="auto">
          <a:xfrm>
            <a:off x="5076056" y="1494011"/>
            <a:ext cx="13876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b="7269"/>
          <a:stretch>
            <a:fillRect/>
          </a:stretch>
        </p:blipFill>
        <p:spPr bwMode="auto">
          <a:xfrm>
            <a:off x="6776502" y="1472938"/>
            <a:ext cx="14041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04494" y="1112898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Зам.гл.вр. по ОМР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7382" y="3366219"/>
            <a:ext cx="151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Руководитель проекта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4494" y="3345146"/>
            <a:ext cx="155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Руководитель рабочей группы, владелец процесса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323528" y="415830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ГБУ РО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"Детская городская поликлиника №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 в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 Ростове-на-Дону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" </a:t>
            </a:r>
          </a:p>
        </p:txBody>
      </p:sp>
      <p:pic>
        <p:nvPicPr>
          <p:cNvPr id="1026" name="Picture 2" descr="C:\Users\Зам по ОМР\Desktop\ФОТО\15-09-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27937"/>
            <a:ext cx="4176464" cy="3132347"/>
          </a:xfrm>
          <a:prstGeom prst="rect">
            <a:avLst/>
          </a:prstGeom>
          <a:noFill/>
        </p:spPr>
      </p:pic>
      <p:pic>
        <p:nvPicPr>
          <p:cNvPr id="1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71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48589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600" dirty="0"/>
              <a:t>Распоряжение о создании </a:t>
            </a:r>
            <a:r>
              <a:rPr lang="ru-RU" sz="1600" dirty="0" smtClean="0"/>
              <a:t>Рабочей группы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42303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Распоряжение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4230315"/>
            <a:ext cx="226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/>
            </a:lvl1pPr>
          </a:lstStyle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Состав рабочей группы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900" t="15223" r="25388" b="7778"/>
          <a:stretch>
            <a:fillRect/>
          </a:stretch>
        </p:blipFill>
        <p:spPr bwMode="auto">
          <a:xfrm>
            <a:off x="395536" y="989955"/>
            <a:ext cx="2195589" cy="3096344"/>
          </a:xfrm>
          <a:prstGeom prst="rect">
            <a:avLst/>
          </a:prstGeom>
          <a:noFill/>
          <a:ln w="28575">
            <a:solidFill>
              <a:srgbClr val="00B4B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0313" t="18493" r="12594" b="10108"/>
          <a:stretch>
            <a:fillRect/>
          </a:stretch>
        </p:blipFill>
        <p:spPr bwMode="auto">
          <a:xfrm>
            <a:off x="3986757" y="989956"/>
            <a:ext cx="4401666" cy="3096344"/>
          </a:xfrm>
          <a:prstGeom prst="rect">
            <a:avLst/>
          </a:prstGeom>
          <a:noFill/>
          <a:ln w="28575">
            <a:solidFill>
              <a:srgbClr val="00B4B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269875"/>
            <a:ext cx="5544616" cy="51884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Создана карточка </a:t>
            </a:r>
            <a:r>
              <a:rPr lang="ru-RU" sz="1600" dirty="0">
                <a:solidFill>
                  <a:schemeClr val="tx1"/>
                </a:solidFill>
              </a:rPr>
              <a:t>проекта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600" dirty="0" smtClean="0">
                <a:solidFill>
                  <a:schemeClr val="tx1"/>
                </a:solidFill>
              </a:rPr>
              <a:t>Увеличение доли записей на прием к врачу, совершенных гражданами дистанционно</a:t>
            </a:r>
            <a:r>
              <a:rPr lang="ru-RU" sz="1600" dirty="0" smtClean="0">
                <a:solidFill>
                  <a:schemeClr val="tx1"/>
                </a:solidFill>
                <a:latin typeface="Arial"/>
                <a:cs typeface="Arial"/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t="7787"/>
          <a:stretch>
            <a:fillRect/>
          </a:stretch>
        </p:blipFill>
        <p:spPr bwMode="auto">
          <a:xfrm>
            <a:off x="1691680" y="1112053"/>
            <a:ext cx="5760640" cy="3757024"/>
          </a:xfrm>
          <a:prstGeom prst="rect">
            <a:avLst/>
          </a:prstGeom>
          <a:noFill/>
          <a:ln w="19050">
            <a:solidFill>
              <a:srgbClr val="00B4B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539552" y="485899"/>
            <a:ext cx="6561138" cy="330200"/>
          </a:xfrm>
        </p:spPr>
        <p:txBody>
          <a:bodyPr lIns="0" tIns="0" rIns="0" bIns="0"/>
          <a:lstStyle/>
          <a:p>
            <a:r>
              <a:rPr lang="ru-RU" sz="1600" dirty="0">
                <a:solidFill>
                  <a:schemeClr val="tx1"/>
                </a:solidFill>
              </a:rPr>
              <a:t>Дорожная карта </a:t>
            </a:r>
            <a:r>
              <a:rPr lang="ru-RU" sz="1600" dirty="0" smtClean="0">
                <a:solidFill>
                  <a:schemeClr val="tx1"/>
                </a:solidFill>
              </a:rPr>
              <a:t>проекта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875"/>
            <a:ext cx="412855" cy="50405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82" t="16623" r="38775" b="8478"/>
          <a:stretch>
            <a:fillRect/>
          </a:stretch>
        </p:blipFill>
        <p:spPr bwMode="auto">
          <a:xfrm>
            <a:off x="539552" y="845939"/>
            <a:ext cx="5760640" cy="4028682"/>
          </a:xfrm>
          <a:prstGeom prst="rect">
            <a:avLst/>
          </a:prstGeom>
          <a:noFill/>
          <a:ln w="28575">
            <a:solidFill>
              <a:srgbClr val="00B4B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66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Диагностика текущего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состояния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3294211"/>
            <a:ext cx="288032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1200" dirty="0" smtClean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Целевой показатель правительства РО (региональный проект создания единого цифрового контура в здравоохранении ЕГИСЗ) – не менее 56 %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127798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До начала реализации проекта доля записей на прием к врачу, совершенных гражданами дистанционно составляла 54, 1%</a:t>
            </a:r>
            <a:endParaRPr lang="ru-RU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ятно 1 6"/>
          <p:cNvSpPr/>
          <p:nvPr/>
        </p:nvSpPr>
        <p:spPr bwMode="auto">
          <a:xfrm>
            <a:off x="8532440" y="3078187"/>
            <a:ext cx="473201" cy="43204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90155"/>
            <a:ext cx="5267649" cy="1872208"/>
          </a:xfrm>
          <a:prstGeom prst="rect">
            <a:avLst/>
          </a:prstGeom>
          <a:noFill/>
          <a:ln w="12700">
            <a:solidFill>
              <a:srgbClr val="00B4B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2281" t="42292" r="33463" b="21308"/>
          <a:stretch>
            <a:fillRect/>
          </a:stretch>
        </p:blipFill>
        <p:spPr bwMode="auto">
          <a:xfrm>
            <a:off x="3011363" y="989955"/>
            <a:ext cx="2770923" cy="1656184"/>
          </a:xfrm>
          <a:prstGeom prst="rect">
            <a:avLst/>
          </a:prstGeom>
          <a:noFill/>
          <a:ln w="12700">
            <a:solidFill>
              <a:srgbClr val="00B4B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01923"/>
            <a:ext cx="2255450" cy="1944216"/>
          </a:xfrm>
          <a:prstGeom prst="rect">
            <a:avLst/>
          </a:prstGeom>
          <a:noFill/>
          <a:ln w="12700">
            <a:solidFill>
              <a:srgbClr val="00B4B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09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13891"/>
            <a:ext cx="6561138" cy="3302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Карта текущего состояния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092280" y="1133971"/>
            <a:ext cx="288032" cy="2808312"/>
          </a:xfrm>
          <a:prstGeom prst="rightBrace">
            <a:avLst>
              <a:gd name="adj1" fmla="val 8333"/>
              <a:gd name="adj2" fmla="val 4857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524328" y="2214091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ВПП – 23 дня</a:t>
            </a:r>
          </a:p>
          <a:p>
            <a:r>
              <a:rPr lang="ru-RU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посещений</a:t>
            </a:r>
            <a:r>
              <a:rPr lang="en-US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– 3 </a:t>
            </a:r>
            <a:endParaRPr lang="ru-RU" sz="11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82" t="17093" r="2357" b="8708"/>
          <a:stretch>
            <a:fillRect/>
          </a:stretch>
        </p:blipFill>
        <p:spPr bwMode="auto">
          <a:xfrm>
            <a:off x="323528" y="1133971"/>
            <a:ext cx="66845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79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>
          <a:xfrm>
            <a:off x="251520" y="329677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Проблемы 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процессе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5"/>
          <p:cNvSpPr txBox="1"/>
          <p:nvPr/>
        </p:nvSpPr>
        <p:spPr bwMode="auto">
          <a:xfrm>
            <a:off x="251520" y="1133971"/>
            <a:ext cx="6840760" cy="37087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20000" algn="ctr">
              <a:lnSpc>
                <a:spcPts val="2700"/>
              </a:lnSpc>
              <a:spcBef>
                <a:spcPts val="0"/>
              </a:spcBef>
            </a:pPr>
            <a:r>
              <a:rPr lang="ru-RU" sz="1600" b="1" dirty="0">
                <a:solidFill>
                  <a:sysClr val="windowText" lastClr="000000"/>
                </a:solidFill>
              </a:rPr>
              <a:t>Проблемы, влияющие на ВПП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marL="720000" algn="ctr">
              <a:lnSpc>
                <a:spcPts val="27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ysClr val="windowText" lastClr="000000"/>
                </a:solidFill>
              </a:rPr>
              <a:t>(время протекания </a:t>
            </a:r>
            <a:r>
              <a:rPr lang="ru-RU" sz="1600" b="1" dirty="0">
                <a:solidFill>
                  <a:sysClr val="windowText" lastClr="000000"/>
                </a:solidFill>
              </a:rPr>
              <a:t>процесса):</a:t>
            </a:r>
          </a:p>
          <a:p>
            <a:pPr rtl="0" fontAlgn="base"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1 - Не осуществляется запись на обследование во время приема</a:t>
            </a:r>
          </a:p>
          <a:p>
            <a:pPr rtl="0" fontAlgn="base">
              <a:spcBef>
                <a:spcPts val="120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Не осуществлена запись врачами  на повторный прием</a:t>
            </a:r>
          </a:p>
          <a:p>
            <a:pPr rtl="0" fontAlgn="base">
              <a:spcBef>
                <a:spcPts val="120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- Наличие ожиданий в процессе</a:t>
            </a:r>
          </a:p>
          <a:p>
            <a:pPr marL="269875" indent="-269875" rtl="0" fontAlgn="base">
              <a:spcBef>
                <a:spcPts val="120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- Узкий горизонт планирования записи – 1 неделя,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невозможность записаться в рамках открытого расписания</a:t>
            </a:r>
          </a:p>
          <a:p>
            <a:pPr rtl="0" fontAlgn="base">
              <a:spcBef>
                <a:spcPts val="1200"/>
              </a:spcBef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- Не приоритетный способ записи со стороны пациента через колл-центр</a:t>
            </a:r>
          </a:p>
          <a:p>
            <a:pPr rtl="0" fontAlgn="base">
              <a:spcBef>
                <a:spcPts val="1200"/>
              </a:spcBef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- Не приоритетный способ записи со стороны пациента в регистратуре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rtl="0" fontAlgn="base">
              <a:spcBef>
                <a:spcPts val="120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- Высокая трудоёмкость процесса для пациента </a:t>
            </a:r>
          </a:p>
        </p:txBody>
      </p:sp>
      <p:sp>
        <p:nvSpPr>
          <p:cNvPr id="6" name="Пятно 1 6"/>
          <p:cNvSpPr/>
          <p:nvPr/>
        </p:nvSpPr>
        <p:spPr bwMode="auto">
          <a:xfrm>
            <a:off x="107504" y="773931"/>
            <a:ext cx="720080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5899"/>
            <a:ext cx="6561138" cy="330200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Карта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идеально состояния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502123"/>
            <a:ext cx="22322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ВПП – 1 день</a:t>
            </a:r>
          </a:p>
          <a:p>
            <a:r>
              <a:rPr lang="ru-RU" sz="11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Количество посещений – 1 </a:t>
            </a:r>
            <a:endParaRPr lang="ru-RU" sz="11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843808" y="773931"/>
            <a:ext cx="216024" cy="396044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2934171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j-lt"/>
                <a:cs typeface="Times New Roman" panose="02020603050405020304" pitchFamily="18" charset="0"/>
              </a:rPr>
              <a:t>Пациент на первичном приеме направляется на обследование и возвращается на повторный прием в течение смены. </a:t>
            </a:r>
            <a:endParaRPr lang="ru-RU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Зам по ОМР\Desktop\ЛОГОТИП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9875"/>
            <a:ext cx="412855" cy="50405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982" t="16623" r="77362" b="11978"/>
          <a:stretch>
            <a:fillRect/>
          </a:stretch>
        </p:blipFill>
        <p:spPr bwMode="auto">
          <a:xfrm>
            <a:off x="539552" y="773931"/>
            <a:ext cx="2160240" cy="40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7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12201</TotalTime>
  <Words>618</Words>
  <Application>Microsoft Office PowerPoint</Application>
  <DocSecurity>0</DocSecurity>
  <PresentationFormat>Произвольный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Титульный слайд</vt:lpstr>
      <vt:lpstr>Текст картинка</vt:lpstr>
      <vt:lpstr>Текст диаграмма</vt:lpstr>
      <vt:lpstr>Заключительный слайд</vt:lpstr>
      <vt:lpstr> Проект «Увеличение доли записей на прием врачу, совершенных гражданами дистанционно». ГБУ РО "Детская городская поликлиника № 1» в г. Ростове-на-Дону</vt:lpstr>
      <vt:lpstr>Общая информация об учреждении</vt:lpstr>
      <vt:lpstr>Распоряжение о создании Рабочей группы</vt:lpstr>
      <vt:lpstr>Создана карточка проекта  «Увеличение доли записей на прием к врачу, совершенных гражданами дистанционно» </vt:lpstr>
      <vt:lpstr>Дорожная карта проекта</vt:lpstr>
      <vt:lpstr>Диагностика текущего состояния</vt:lpstr>
      <vt:lpstr>Карта текущего состояния</vt:lpstr>
      <vt:lpstr>Проблемы в процессе</vt:lpstr>
      <vt:lpstr>Карта идеально состояния</vt:lpstr>
      <vt:lpstr>Карта целевого состояния</vt:lpstr>
      <vt:lpstr>Разработали план мероприятий.  </vt:lpstr>
      <vt:lpstr>Разработали алгоритмы записи для медицинских специалистов</vt:lpstr>
      <vt:lpstr>Установили приоритет записи врача</vt:lpstr>
      <vt:lpstr>Внедрили в работу приложение "Информационная  система управления вызовами на дом"</vt:lpstr>
      <vt:lpstr>Организовали работу кабинета выдачи справок</vt:lpstr>
      <vt:lpstr>Организована запись на прием к врачу через инфомат</vt:lpstr>
      <vt:lpstr>Провели доклад об итоговых результатах проекта заместителю губернатора РО,  министру здравоохранения РО,  руководству Госкорпорации «Росатом»</vt:lpstr>
      <vt:lpstr>Выполнили целевой показатель правительства РО</vt:lpstr>
      <vt:lpstr>Сократили сроки предоставления медицинской услуги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Зам по ОМР</cp:lastModifiedBy>
  <cp:revision>585</cp:revision>
  <dcterms:created xsi:type="dcterms:W3CDTF">2019-09-24T12:37:05Z</dcterms:created>
  <dcterms:modified xsi:type="dcterms:W3CDTF">2023-04-25T14:53:15Z</dcterms:modified>
  <dc:identifier/>
  <dc:language/>
  <cp:version/>
</cp:coreProperties>
</file>